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319" r:id="rId2"/>
    <p:sldId id="269" r:id="rId3"/>
    <p:sldId id="313" r:id="rId4"/>
    <p:sldId id="264" r:id="rId5"/>
    <p:sldId id="316" r:id="rId6"/>
    <p:sldId id="318" r:id="rId7"/>
    <p:sldId id="257" r:id="rId8"/>
    <p:sldId id="305" r:id="rId9"/>
    <p:sldId id="304" r:id="rId10"/>
    <p:sldId id="267" r:id="rId11"/>
    <p:sldId id="277" r:id="rId12"/>
    <p:sldId id="314" r:id="rId13"/>
    <p:sldId id="315" r:id="rId14"/>
    <p:sldId id="283" r:id="rId15"/>
    <p:sldId id="317" r:id="rId16"/>
    <p:sldId id="288" r:id="rId17"/>
  </p:sldIdLst>
  <p:sldSz cx="6858000" cy="5143500"/>
  <p:notesSz cx="6858000" cy="9144000"/>
  <p:embeddedFontLst>
    <p:embeddedFont>
      <p:font typeface="Abadi" panose="020B0604020104020204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osis ExtraLight" panose="020B0604020202020204" charset="0"/>
      <p:regular r:id="rId24"/>
      <p:bold r:id="rId25"/>
    </p:embeddedFont>
    <p:embeddedFont>
      <p:font typeface="Pontano Sans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2BDCA-2998-4F42-92A0-EEBB730E1256}" v="1023" dt="2021-07-26T01:30:44.771"/>
    <p1510:client id="{5FD44667-1B96-4223-888E-E9535099A22C}" v="21" dt="2021-07-26T00:38:48.728"/>
    <p1510:client id="{6DC826E7-1413-42A1-B4B2-19A4FB8B9470}" v="326" dt="2021-07-26T00:52:35.187"/>
  </p1510:revLst>
</p1510:revInfo>
</file>

<file path=ppt/tableStyles.xml><?xml version="1.0" encoding="utf-8"?>
<a:tblStyleLst xmlns:a="http://schemas.openxmlformats.org/drawingml/2006/main" def="{EF5688B0-4586-4F79-B386-ED4F693CF96F}">
  <a:tblStyle styleId="{EF5688B0-4586-4F79-B386-ED4F693CF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BCA17F-677F-49BD-A665-7EACDE1212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026" y="120"/>
      </p:cViewPr>
      <p:guideLst>
        <p:guide pos="21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fycat.com/yearlypalatablehoneycreeper-deforestation-demonstration-tre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200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173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453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53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Tab GOAL}</a:t>
            </a:r>
          </a:p>
          <a:p>
            <a:pPr marL="0" indent="0">
              <a:buNone/>
            </a:pPr>
            <a:r>
              <a:rPr lang="en-US"/>
              <a:t>goal.png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Demonstrating The Consequences Of Deforestation, And The Importance Of Trees GIF... | </a:t>
            </a:r>
            <a:r>
              <a:rPr lang="en-US" dirty="0" err="1">
                <a:hlinkClick r:id="rId3"/>
              </a:rPr>
              <a:t>Gfycat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89384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6858070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396412" y="1071451"/>
            <a:ext cx="873437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894743" y="3"/>
            <a:ext cx="1757422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942986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3240056" y="1694175"/>
            <a:ext cx="32751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377" lvl="1" indent="-38099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131" lvl="5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3" name="Google Shape;53;p7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4" name="Google Shape;54;p7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5" name="Google Shape;55;p7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6" name="Google Shape;56;p7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7" name="Google Shape;57;p7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2866500" y="893225"/>
            <a:ext cx="3648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2866501" y="1725900"/>
            <a:ext cx="1770975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377" lvl="1" indent="-342891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566" lvl="2" indent="-342891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4744124" y="1725900"/>
            <a:ext cx="1770975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377" lvl="1" indent="-342891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566" lvl="2" indent="-342891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754" lvl="3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5943" lvl="4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1" lvl="5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1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1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9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9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8" name="Google Shape;78;p9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9" name="Google Shape;79;p9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9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94" name="Google Shape;94;p12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5798766" y="4225620"/>
            <a:ext cx="1129759" cy="51426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5639184" y="3963338"/>
            <a:ext cx="330077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783599" y="278605"/>
            <a:ext cx="672035" cy="402620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180829" y="264331"/>
            <a:ext cx="731744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1" y="3"/>
            <a:ext cx="6857966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4" name="Google Shape;64;p8"/>
          <p:cNvSpPr/>
          <p:nvPr/>
        </p:nvSpPr>
        <p:spPr>
          <a:xfrm>
            <a:off x="1505531" y="2801984"/>
            <a:ext cx="1121194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8"/>
          <p:cNvSpPr/>
          <p:nvPr/>
        </p:nvSpPr>
        <p:spPr>
          <a:xfrm rot="758744">
            <a:off x="898736" y="3395332"/>
            <a:ext cx="436782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8"/>
          <p:cNvSpPr/>
          <p:nvPr/>
        </p:nvSpPr>
        <p:spPr>
          <a:xfrm>
            <a:off x="1494836" y="0"/>
            <a:ext cx="1371666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7" name="Google Shape;67;p8"/>
          <p:cNvSpPr/>
          <p:nvPr/>
        </p:nvSpPr>
        <p:spPr>
          <a:xfrm>
            <a:off x="1344829" y="4243277"/>
            <a:ext cx="953728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8" name="Google Shape;68;p8"/>
          <p:cNvSpPr/>
          <p:nvPr/>
        </p:nvSpPr>
        <p:spPr>
          <a:xfrm>
            <a:off x="0" y="2907418"/>
            <a:ext cx="728718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866500" y="893225"/>
            <a:ext cx="36486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2866500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4086479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5306457" y="1777175"/>
            <a:ext cx="116055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677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0056" y="893225"/>
            <a:ext cx="3275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40056" y="1694182"/>
            <a:ext cx="32751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00000000-1234-1234-1234-123412341234}" type="slidenum">
              <a:rPr lang="es-MX" smtClean="0"/>
              <a:pPr/>
              <a:t>‹#›</a:t>
            </a:fld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57" r:id="rId4"/>
    <p:sldLayoutId id="2147483658" r:id="rId5"/>
    <p:sldLayoutId id="2147483659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Relationship Id="rId1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D8D510-2581-4501-BBF7-EDAE97463BC2}"/>
              </a:ext>
            </a:extLst>
          </p:cNvPr>
          <p:cNvSpPr/>
          <p:nvPr/>
        </p:nvSpPr>
        <p:spPr>
          <a:xfrm>
            <a:off x="-12968" y="0"/>
            <a:ext cx="687096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52C52-4285-433E-873A-038B5082C8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7158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mtClean="0"/>
              <a:pPr/>
              <a:t>1</a:t>
            </a:fld>
            <a:endParaRPr lang="es-MX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09134-730C-467B-BDCA-C02DA2C2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29" r="54597" b="1385"/>
          <a:stretch/>
        </p:blipFill>
        <p:spPr>
          <a:xfrm>
            <a:off x="-12968" y="0"/>
            <a:ext cx="6870968" cy="3022026"/>
          </a:xfrm>
          <a:prstGeom prst="rect">
            <a:avLst/>
          </a:prstGeom>
        </p:spPr>
      </p:pic>
      <p:sp>
        <p:nvSpPr>
          <p:cNvPr id="6" name="Google Shape;108;p14">
            <a:extLst>
              <a:ext uri="{FF2B5EF4-FFF2-40B4-BE49-F238E27FC236}">
                <a16:creationId xmlns:a16="http://schemas.microsoft.com/office/drawing/2014/main" id="{00049827-D944-4681-A55F-1180012573D9}"/>
              </a:ext>
            </a:extLst>
          </p:cNvPr>
          <p:cNvSpPr txBox="1">
            <a:spLocks/>
          </p:cNvSpPr>
          <p:nvPr/>
        </p:nvSpPr>
        <p:spPr>
          <a:xfrm>
            <a:off x="318656" y="3453115"/>
            <a:ext cx="6437986" cy="1055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BOSQUES PARA EL AGUA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Dosis ExtraLight"/>
                <a:sym typeface="Dosis ExtraLight"/>
              </a:rPr>
              <a:t>forest4water</a:t>
            </a:r>
            <a:r>
              <a:rPr lang="en-US" sz="36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 </a:t>
            </a:r>
            <a:br>
              <a:rPr lang="en-US" sz="44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</a:br>
            <a:r>
              <a:rPr lang="en-US" sz="24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-</a:t>
            </a:r>
            <a:r>
              <a:rPr lang="es-MX" sz="2400" b="1" dirty="0">
                <a:solidFill>
                  <a:schemeClr val="accent6">
                    <a:lumMod val="10000"/>
                  </a:schemeClr>
                </a:solidFill>
                <a:latin typeface="Dosis ExtraLight"/>
                <a:sym typeface="Dosis ExtraLight"/>
              </a:rPr>
              <a:t>Soluciones basadas en la naturaleza para mejorar el saneamiento del agua - </a:t>
            </a:r>
            <a:endParaRPr lang="en-US" sz="4400" b="1" dirty="0">
              <a:solidFill>
                <a:schemeClr val="accent6">
                  <a:lumMod val="10000"/>
                </a:schemeClr>
              </a:solidFill>
              <a:latin typeface="Dosis ExtraLight"/>
              <a:sym typeface="Dosis Extra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EA7F4-DDB8-4ED3-A525-2B3BC426E3DB}"/>
              </a:ext>
            </a:extLst>
          </p:cNvPr>
          <p:cNvSpPr txBox="1"/>
          <p:nvPr/>
        </p:nvSpPr>
        <p:spPr>
          <a:xfrm>
            <a:off x="-130732" y="2129575"/>
            <a:ext cx="14962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i="1" dirty="0">
                <a:solidFill>
                  <a:schemeClr val="bg1"/>
                </a:solidFill>
              </a:rPr>
              <a:t>2021-07-25</a:t>
            </a:r>
          </a:p>
          <a:p>
            <a:pPr algn="r"/>
            <a:r>
              <a:rPr lang="es-CO" b="1" dirty="0" err="1">
                <a:solidFill>
                  <a:schemeClr val="bg1"/>
                </a:solidFill>
              </a:rPr>
              <a:t>Clean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water</a:t>
            </a:r>
            <a:r>
              <a:rPr lang="es-CO" b="1" dirty="0">
                <a:solidFill>
                  <a:schemeClr val="bg1"/>
                </a:solidFill>
              </a:rPr>
              <a:t> and </a:t>
            </a:r>
            <a:r>
              <a:rPr lang="es-CO" b="1" dirty="0" err="1">
                <a:solidFill>
                  <a:schemeClr val="bg1"/>
                </a:solidFill>
              </a:rPr>
              <a:t>sanitation</a:t>
            </a:r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31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307332" y="813567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b="1" dirty="0">
                <a:solidFill>
                  <a:srgbClr val="002060"/>
                </a:solidFill>
              </a:rPr>
              <a:t>¿Cómo funciona? </a:t>
            </a:r>
            <a:br>
              <a:rPr lang="es-MX" b="1" dirty="0">
                <a:solidFill>
                  <a:srgbClr val="002060"/>
                </a:solidFill>
              </a:rPr>
            </a:br>
            <a:r>
              <a:rPr lang="es-MX" b="1" dirty="0">
                <a:solidFill>
                  <a:srgbClr val="002060"/>
                </a:solidFill>
              </a:rPr>
              <a:t>- Sencillo-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08" name="Google Shape;208;p25"/>
          <p:cNvSpPr/>
          <p:nvPr/>
        </p:nvSpPr>
        <p:spPr>
          <a:xfrm rot="-3280321">
            <a:off x="4312459" y="2692162"/>
            <a:ext cx="1114904" cy="1112741"/>
          </a:xfrm>
          <a:prstGeom prst="ellipse">
            <a:avLst/>
          </a:pr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grpSp>
        <p:nvGrpSpPr>
          <p:cNvPr id="209" name="Google Shape;209;p25"/>
          <p:cNvGrpSpPr/>
          <p:nvPr/>
        </p:nvGrpSpPr>
        <p:grpSpPr>
          <a:xfrm>
            <a:off x="4547570" y="2366540"/>
            <a:ext cx="2492499" cy="2778857"/>
            <a:chOff x="4184863" y="1520198"/>
            <a:chExt cx="2958454" cy="3298347"/>
          </a:xfrm>
        </p:grpSpPr>
        <p:sp>
          <p:nvSpPr>
            <p:cNvPr id="210" name="Google Shape;210;p25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9BCF6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2" name="Google Shape;212;p25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Identificación del área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3429463" y="1025675"/>
            <a:ext cx="2774839" cy="2715307"/>
            <a:chOff x="2857731" y="-71332"/>
            <a:chExt cx="3293577" cy="3222916"/>
          </a:xfrm>
        </p:grpSpPr>
        <p:sp>
          <p:nvSpPr>
            <p:cNvPr id="214" name="Google Shape;214;p25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B8F567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6" name="Google Shape;216;p25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Click en el mapa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17" name="Google Shape;217;p25"/>
          <p:cNvGrpSpPr/>
          <p:nvPr/>
        </p:nvGrpSpPr>
        <p:grpSpPr>
          <a:xfrm>
            <a:off x="2673029" y="2505106"/>
            <a:ext cx="2885085" cy="2630520"/>
            <a:chOff x="1959887" y="1684671"/>
            <a:chExt cx="3424433" cy="3122279"/>
          </a:xfrm>
        </p:grpSpPr>
        <p:sp>
          <p:nvSpPr>
            <p:cNvPr id="218" name="Google Shape;218;p25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51B14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3200"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20" name="Google Shape;220;p25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dirty="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Análisis histórico</a:t>
              </a:r>
              <a:endParaRPr sz="1800" dirty="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l="25369" r="25369"/>
          <a:stretch/>
        </p:blipFill>
        <p:spPr>
          <a:xfrm rot="136920">
            <a:off x="-637612" y="43157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4294967295"/>
          </p:nvPr>
        </p:nvSpPr>
        <p:spPr>
          <a:xfrm>
            <a:off x="1041623" y="1643160"/>
            <a:ext cx="2136300" cy="4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CO" sz="3000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Selecciona una ubicación</a:t>
            </a:r>
            <a:endParaRPr sz="1800" b="1" dirty="0">
              <a:solidFill>
                <a:srgbClr val="002060"/>
              </a:solidFill>
            </a:endParaRPr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290834" y="260198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46313" y="415587"/>
            <a:ext cx="3738935" cy="2375047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B66FB6A-2DBD-453A-B3CB-DD76297D1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32" b="27194"/>
          <a:stretch/>
        </p:blipFill>
        <p:spPr>
          <a:xfrm>
            <a:off x="218861" y="415587"/>
            <a:ext cx="3766388" cy="2455147"/>
          </a:xfrm>
          <a:prstGeom prst="rect">
            <a:avLst/>
          </a:prstGeom>
        </p:spPr>
      </p:pic>
      <p:grpSp>
        <p:nvGrpSpPr>
          <p:cNvPr id="12" name="Google Shape;339;p33">
            <a:extLst>
              <a:ext uri="{FF2B5EF4-FFF2-40B4-BE49-F238E27FC236}">
                <a16:creationId xmlns:a16="http://schemas.microsoft.com/office/drawing/2014/main" id="{1742669B-F5B7-47B9-80F4-7AB02F03086B}"/>
              </a:ext>
            </a:extLst>
          </p:cNvPr>
          <p:cNvGrpSpPr/>
          <p:nvPr/>
        </p:nvGrpSpPr>
        <p:grpSpPr>
          <a:xfrm>
            <a:off x="4471484" y="592243"/>
            <a:ext cx="2119547" cy="4396359"/>
            <a:chOff x="2547150" y="238125"/>
            <a:chExt cx="2525675" cy="5238750"/>
          </a:xfrm>
        </p:grpSpPr>
        <p:sp>
          <p:nvSpPr>
            <p:cNvPr id="13" name="Google Shape;340;p33">
              <a:extLst>
                <a:ext uri="{FF2B5EF4-FFF2-40B4-BE49-F238E27FC236}">
                  <a16:creationId xmlns:a16="http://schemas.microsoft.com/office/drawing/2014/main" id="{B758268B-EBE9-421A-B435-98FF74F2ECA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341;p33">
              <a:extLst>
                <a:ext uri="{FF2B5EF4-FFF2-40B4-BE49-F238E27FC236}">
                  <a16:creationId xmlns:a16="http://schemas.microsoft.com/office/drawing/2014/main" id="{91871964-00F3-4B21-8DFE-58EEE2A7B4E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342;p33">
              <a:extLst>
                <a:ext uri="{FF2B5EF4-FFF2-40B4-BE49-F238E27FC236}">
                  <a16:creationId xmlns:a16="http://schemas.microsoft.com/office/drawing/2014/main" id="{A6606983-A4EC-4348-A5B4-B297C6C99C4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343;p33">
              <a:extLst>
                <a:ext uri="{FF2B5EF4-FFF2-40B4-BE49-F238E27FC236}">
                  <a16:creationId xmlns:a16="http://schemas.microsoft.com/office/drawing/2014/main" id="{B0839E25-B49E-40F6-A5FF-74A5003957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D6860E63-2B35-4602-92F1-24CBE8BE7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72" r="45620" b="27194"/>
          <a:stretch/>
        </p:blipFill>
        <p:spPr>
          <a:xfrm>
            <a:off x="4507896" y="986899"/>
            <a:ext cx="2045035" cy="36969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grpSp>
        <p:nvGrpSpPr>
          <p:cNvPr id="363" name="Google Shape;363;p35"/>
          <p:cNvGrpSpPr/>
          <p:nvPr/>
        </p:nvGrpSpPr>
        <p:grpSpPr>
          <a:xfrm>
            <a:off x="-151209" y="95793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AD5859C-9237-413E-865C-499424909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3"/>
          <a:stretch/>
        </p:blipFill>
        <p:spPr>
          <a:xfrm>
            <a:off x="390823" y="247148"/>
            <a:ext cx="3784787" cy="2399851"/>
          </a:xfrm>
          <a:prstGeom prst="rect">
            <a:avLst/>
          </a:prstGeom>
        </p:spPr>
      </p:pic>
      <p:grpSp>
        <p:nvGrpSpPr>
          <p:cNvPr id="11" name="Google Shape;363;p35">
            <a:extLst>
              <a:ext uri="{FF2B5EF4-FFF2-40B4-BE49-F238E27FC236}">
                <a16:creationId xmlns:a16="http://schemas.microsoft.com/office/drawing/2014/main" id="{3283F74D-8833-4D7A-8CA7-1152EBE56D38}"/>
              </a:ext>
            </a:extLst>
          </p:cNvPr>
          <p:cNvGrpSpPr/>
          <p:nvPr/>
        </p:nvGrpSpPr>
        <p:grpSpPr>
          <a:xfrm>
            <a:off x="2127171" y="2229515"/>
            <a:ext cx="4810120" cy="2818192"/>
            <a:chOff x="1177450" y="241631"/>
            <a:chExt cx="6173152" cy="3616776"/>
          </a:xfrm>
        </p:grpSpPr>
        <p:sp>
          <p:nvSpPr>
            <p:cNvPr id="12" name="Google Shape;364;p35">
              <a:extLst>
                <a:ext uri="{FF2B5EF4-FFF2-40B4-BE49-F238E27FC236}">
                  <a16:creationId xmlns:a16="http://schemas.microsoft.com/office/drawing/2014/main" id="{1BFA285F-FCCF-4DE1-90A7-799797C165F0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5;p35">
              <a:extLst>
                <a:ext uri="{FF2B5EF4-FFF2-40B4-BE49-F238E27FC236}">
                  <a16:creationId xmlns:a16="http://schemas.microsoft.com/office/drawing/2014/main" id="{ACD71053-C457-4883-8199-F5458A1C53A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;p35">
              <a:extLst>
                <a:ext uri="{FF2B5EF4-FFF2-40B4-BE49-F238E27FC236}">
                  <a16:creationId xmlns:a16="http://schemas.microsoft.com/office/drawing/2014/main" id="{B794BB06-652C-4D12-B190-43B15A966899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7;p35">
              <a:extLst>
                <a:ext uri="{FF2B5EF4-FFF2-40B4-BE49-F238E27FC236}">
                  <a16:creationId xmlns:a16="http://schemas.microsoft.com/office/drawing/2014/main" id="{D21A10A6-7D05-4F97-8963-E3690893BD08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3E08341-F8A3-4702-A355-72E7143B7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12"/>
          <a:stretch/>
        </p:blipFill>
        <p:spPr>
          <a:xfrm>
            <a:off x="2684313" y="2397089"/>
            <a:ext cx="3702362" cy="2410098"/>
          </a:xfrm>
          <a:prstGeom prst="rect">
            <a:avLst/>
          </a:prstGeom>
        </p:spPr>
      </p:pic>
      <p:sp>
        <p:nvSpPr>
          <p:cNvPr id="21" name="Google Shape;362;p35">
            <a:extLst>
              <a:ext uri="{FF2B5EF4-FFF2-40B4-BE49-F238E27FC236}">
                <a16:creationId xmlns:a16="http://schemas.microsoft.com/office/drawing/2014/main" id="{84E52CE9-BBB8-423C-B9F1-B4B5C59EC750}"/>
              </a:ext>
            </a:extLst>
          </p:cNvPr>
          <p:cNvSpPr txBox="1">
            <a:spLocks/>
          </p:cNvSpPr>
          <p:nvPr/>
        </p:nvSpPr>
        <p:spPr>
          <a:xfrm>
            <a:off x="4324282" y="276443"/>
            <a:ext cx="2552341" cy="153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Obtén la ubicación de tu fuente hídrica más cercana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2" name="Google Shape;362;p35">
            <a:extLst>
              <a:ext uri="{FF2B5EF4-FFF2-40B4-BE49-F238E27FC236}">
                <a16:creationId xmlns:a16="http://schemas.microsoft.com/office/drawing/2014/main" id="{E634AEF3-08EA-44D0-8A4E-6BAD75550850}"/>
              </a:ext>
            </a:extLst>
          </p:cNvPr>
          <p:cNvSpPr txBox="1">
            <a:spLocks/>
          </p:cNvSpPr>
          <p:nvPr/>
        </p:nvSpPr>
        <p:spPr>
          <a:xfrm>
            <a:off x="545451" y="3362431"/>
            <a:ext cx="2189565" cy="115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Tendencias en deforestación</a:t>
            </a:r>
            <a:endParaRPr lang="es-CO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46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CBA7ADF-303A-4551-AD0D-EC95366A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3" y="347662"/>
            <a:ext cx="2680704" cy="242411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2F8DB71-965C-42B8-8768-B153F74D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25" y="792112"/>
            <a:ext cx="3724275" cy="280987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3B2FEF8-B35F-4A23-8AD5-8DAD14792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63" y="2946450"/>
            <a:ext cx="2777688" cy="2000201"/>
          </a:xfrm>
          <a:prstGeom prst="rect">
            <a:avLst/>
          </a:prstGeom>
        </p:spPr>
      </p:pic>
      <p:sp>
        <p:nvSpPr>
          <p:cNvPr id="23" name="Google Shape;362;p35">
            <a:extLst>
              <a:ext uri="{FF2B5EF4-FFF2-40B4-BE49-F238E27FC236}">
                <a16:creationId xmlns:a16="http://schemas.microsoft.com/office/drawing/2014/main" id="{9B34462E-35EA-433A-AACE-91AACECA9E98}"/>
              </a:ext>
            </a:extLst>
          </p:cNvPr>
          <p:cNvSpPr txBox="1">
            <a:spLocks/>
          </p:cNvSpPr>
          <p:nvPr/>
        </p:nvSpPr>
        <p:spPr>
          <a:xfrm>
            <a:off x="520847" y="290543"/>
            <a:ext cx="1727053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Lluvia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4" name="Google Shape;362;p35">
            <a:extLst>
              <a:ext uri="{FF2B5EF4-FFF2-40B4-BE49-F238E27FC236}">
                <a16:creationId xmlns:a16="http://schemas.microsoft.com/office/drawing/2014/main" id="{E846807A-BB4E-4D20-9E0E-CE6CDCD0A683}"/>
              </a:ext>
            </a:extLst>
          </p:cNvPr>
          <p:cNvSpPr txBox="1">
            <a:spLocks/>
          </p:cNvSpPr>
          <p:nvPr/>
        </p:nvSpPr>
        <p:spPr>
          <a:xfrm>
            <a:off x="3429000" y="347662"/>
            <a:ext cx="1727053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Temperatura</a:t>
            </a:r>
            <a:endParaRPr lang="es-CO" sz="1400" b="1" dirty="0">
              <a:solidFill>
                <a:srgbClr val="002060"/>
              </a:solidFill>
            </a:endParaRPr>
          </a:p>
        </p:txBody>
      </p:sp>
      <p:sp>
        <p:nvSpPr>
          <p:cNvPr id="25" name="Google Shape;362;p35">
            <a:extLst>
              <a:ext uri="{FF2B5EF4-FFF2-40B4-BE49-F238E27FC236}">
                <a16:creationId xmlns:a16="http://schemas.microsoft.com/office/drawing/2014/main" id="{5DD519E2-5A25-460D-99EA-0541D940F642}"/>
              </a:ext>
            </a:extLst>
          </p:cNvPr>
          <p:cNvSpPr txBox="1">
            <a:spLocks/>
          </p:cNvSpPr>
          <p:nvPr/>
        </p:nvSpPr>
        <p:spPr>
          <a:xfrm>
            <a:off x="3069495" y="4381607"/>
            <a:ext cx="2086558" cy="4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s-CO" b="1" dirty="0">
                <a:solidFill>
                  <a:srgbClr val="00206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Deforestación</a:t>
            </a:r>
            <a:endParaRPr lang="es-CO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28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643339" y="1474801"/>
            <a:ext cx="473400" cy="473400"/>
            <a:chOff x="1786339" y="1703401"/>
            <a:chExt cx="473400" cy="473400"/>
          </a:xfrm>
        </p:grpSpPr>
        <p:sp>
          <p:nvSpPr>
            <p:cNvPr id="454" name="Google Shape;45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2671415" y="1474801"/>
            <a:ext cx="473400" cy="473400"/>
            <a:chOff x="3814414" y="1703401"/>
            <a:chExt cx="473400" cy="473400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4699489" y="1474801"/>
            <a:ext cx="473400" cy="473400"/>
            <a:chOff x="5842489" y="1703401"/>
            <a:chExt cx="473400" cy="473400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5737815" y="3347701"/>
            <a:ext cx="473400" cy="473400"/>
            <a:chOff x="6880814" y="3576300"/>
            <a:chExt cx="473400" cy="473400"/>
          </a:xfrm>
        </p:grpSpPr>
        <p:sp>
          <p:nvSpPr>
            <p:cNvPr id="463" name="Google Shape;46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3709739" y="3347701"/>
            <a:ext cx="473400" cy="473400"/>
            <a:chOff x="4852739" y="3576300"/>
            <a:chExt cx="473400" cy="473400"/>
          </a:xfrm>
        </p:grpSpPr>
        <p:sp>
          <p:nvSpPr>
            <p:cNvPr id="466" name="Google Shape;46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1681664" y="3347701"/>
            <a:ext cx="473400" cy="473400"/>
            <a:chOff x="2824664" y="3576300"/>
            <a:chExt cx="473400" cy="473400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23685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Prototipo con idea</a:t>
            </a:r>
          </a:p>
        </p:txBody>
      </p:sp>
      <p:sp>
        <p:nvSpPr>
          <p:cNvPr id="472" name="Google Shape;472;p41"/>
          <p:cNvSpPr txBox="1"/>
          <p:nvPr/>
        </p:nvSpPr>
        <p:spPr>
          <a:xfrm>
            <a:off x="2234205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Analítica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de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información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especial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responsiva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429301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AI robusta</a:t>
            </a:r>
          </a:p>
        </p:txBody>
      </p:sp>
      <p:sp>
        <p:nvSpPr>
          <p:cNvPr id="474" name="Google Shape;474;p41"/>
          <p:cNvSpPr txBox="1"/>
          <p:nvPr/>
        </p:nvSpPr>
        <p:spPr>
          <a:xfrm>
            <a:off x="1545469" y="383500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Consumo de datos</a:t>
            </a:r>
          </a:p>
        </p:txBody>
      </p:sp>
      <p:sp>
        <p:nvSpPr>
          <p:cNvPr id="475" name="Google Shape;475;p41"/>
          <p:cNvSpPr txBox="1"/>
          <p:nvPr/>
        </p:nvSpPr>
        <p:spPr>
          <a:xfrm>
            <a:off x="330325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100% Host en IBM</a:t>
            </a:r>
          </a:p>
        </p:txBody>
      </p:sp>
      <p:sp>
        <p:nvSpPr>
          <p:cNvPr id="476" name="Google Shape;476;p41"/>
          <p:cNvSpPr txBox="1"/>
          <p:nvPr/>
        </p:nvSpPr>
        <p:spPr>
          <a:xfrm>
            <a:off x="533133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Nuevos datos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26904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 err="1">
                <a:solidFill>
                  <a:srgbClr val="002060"/>
                </a:solidFill>
                <a:latin typeface="Dosis ExtraLight" panose="020B0604020202020204" charset="0"/>
              </a:rPr>
              <a:t>RoadMap</a:t>
            </a:r>
            <a:endParaRPr lang="es-CO" sz="4000" b="1" dirty="0">
              <a:solidFill>
                <a:srgbClr val="002060"/>
              </a:solidFill>
              <a:latin typeface="Dosis ExtraLight" panose="020B060402020202020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C2DF658-14D3-4F1E-B783-72A893792239}"/>
              </a:ext>
            </a:extLst>
          </p:cNvPr>
          <p:cNvSpPr/>
          <p:nvPr/>
        </p:nvSpPr>
        <p:spPr>
          <a:xfrm>
            <a:off x="3336837" y="2129535"/>
            <a:ext cx="284185" cy="582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-1143000" y="21424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643339" y="1474801"/>
            <a:ext cx="473400" cy="473400"/>
            <a:chOff x="1786339" y="1703401"/>
            <a:chExt cx="473400" cy="473400"/>
          </a:xfrm>
        </p:grpSpPr>
        <p:sp>
          <p:nvSpPr>
            <p:cNvPr id="454" name="Google Shape;45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2671415" y="1474801"/>
            <a:ext cx="473400" cy="473400"/>
            <a:chOff x="3814414" y="1703401"/>
            <a:chExt cx="473400" cy="473400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4699489" y="1474801"/>
            <a:ext cx="473400" cy="473400"/>
            <a:chOff x="5842489" y="1703401"/>
            <a:chExt cx="473400" cy="473400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5737815" y="3347701"/>
            <a:ext cx="473400" cy="473400"/>
            <a:chOff x="6880814" y="3576300"/>
            <a:chExt cx="473400" cy="473400"/>
          </a:xfrm>
        </p:grpSpPr>
        <p:sp>
          <p:nvSpPr>
            <p:cNvPr id="463" name="Google Shape;46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3709739" y="3347701"/>
            <a:ext cx="473400" cy="473400"/>
            <a:chOff x="4852739" y="3576300"/>
            <a:chExt cx="473400" cy="473400"/>
          </a:xfrm>
        </p:grpSpPr>
        <p:sp>
          <p:nvSpPr>
            <p:cNvPr id="466" name="Google Shape;46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1681664" y="3347701"/>
            <a:ext cx="473400" cy="473400"/>
            <a:chOff x="2824664" y="3576300"/>
            <a:chExt cx="473400" cy="473400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23685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Escalar la plataforma</a:t>
            </a:r>
          </a:p>
        </p:txBody>
      </p:sp>
      <p:sp>
        <p:nvSpPr>
          <p:cNvPr id="472" name="Google Shape;472;p41"/>
          <p:cNvSpPr txBox="1"/>
          <p:nvPr/>
        </p:nvSpPr>
        <p:spPr>
          <a:xfrm>
            <a:off x="2234205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localización</a:t>
            </a:r>
            <a:r>
              <a:rPr lang="en-US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del </a:t>
            </a:r>
            <a:r>
              <a:rPr lang="en-US" sz="105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usuario</a:t>
            </a:r>
            <a:endParaRPr lang="en-US"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4293011" y="927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Modularizar el sistema escalar en servicios IBM</a:t>
            </a:r>
          </a:p>
        </p:txBody>
      </p:sp>
      <p:sp>
        <p:nvSpPr>
          <p:cNvPr id="474" name="Google Shape;474;p41"/>
          <p:cNvSpPr txBox="1"/>
          <p:nvPr/>
        </p:nvSpPr>
        <p:spPr>
          <a:xfrm>
            <a:off x="1545469" y="3835001"/>
            <a:ext cx="879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nuevas fuentes de datos</a:t>
            </a:r>
          </a:p>
        </p:txBody>
      </p:sp>
      <p:sp>
        <p:nvSpPr>
          <p:cNvPr id="475" name="Google Shape;475;p41"/>
          <p:cNvSpPr txBox="1"/>
          <p:nvPr/>
        </p:nvSpPr>
        <p:spPr>
          <a:xfrm>
            <a:off x="330325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Usar tecnologías robustas de inteligencia artificial</a:t>
            </a:r>
          </a:p>
        </p:txBody>
      </p:sp>
      <p:sp>
        <p:nvSpPr>
          <p:cNvPr id="476" name="Google Shape;476;p41"/>
          <p:cNvSpPr txBox="1"/>
          <p:nvPr/>
        </p:nvSpPr>
        <p:spPr>
          <a:xfrm>
            <a:off x="5331335" y="38350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CO" sz="105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Generar dirección IP fija y usar otros idiomas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" name="Google Shape;383;p37">
            <a:extLst>
              <a:ext uri="{FF2B5EF4-FFF2-40B4-BE49-F238E27FC236}">
                <a16:creationId xmlns:a16="http://schemas.microsoft.com/office/drawing/2014/main" id="{34093AB7-047C-4A5A-A732-60ED9752A83F}"/>
              </a:ext>
            </a:extLst>
          </p:cNvPr>
          <p:cNvSpPr txBox="1">
            <a:spLocks/>
          </p:cNvSpPr>
          <p:nvPr/>
        </p:nvSpPr>
        <p:spPr>
          <a:xfrm>
            <a:off x="2364539" y="200602"/>
            <a:ext cx="26904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4000" b="1" dirty="0">
                <a:solidFill>
                  <a:srgbClr val="002060"/>
                </a:solidFill>
                <a:latin typeface="Dosis ExtraLight" panose="020B0604020202020204" charset="0"/>
              </a:rPr>
              <a:t>Futuro</a:t>
            </a:r>
          </a:p>
        </p:txBody>
      </p:sp>
    </p:spTree>
    <p:extLst>
      <p:ext uri="{BB962C8B-B14F-4D97-AF65-F5344CB8AC3E}">
        <p14:creationId xmlns:p14="http://schemas.microsoft.com/office/powerpoint/2010/main" val="421059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0D6222-0C64-449F-98BF-B3696E85CF34}"/>
              </a:ext>
            </a:extLst>
          </p:cNvPr>
          <p:cNvSpPr/>
          <p:nvPr/>
        </p:nvSpPr>
        <p:spPr>
          <a:xfrm>
            <a:off x="-277739" y="-401639"/>
            <a:ext cx="7810500" cy="5534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85222F-73B4-443F-A890-7C7094FB57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9D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18866">
            <a:off x="5861687" y="-1128259"/>
            <a:ext cx="1707028" cy="281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9E9FE0-9E99-46DE-90F4-EFE745ACC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40191">
            <a:off x="1048207" y="224246"/>
            <a:ext cx="513007" cy="841624"/>
          </a:xfrm>
          <a:prstGeom prst="rect">
            <a:avLst/>
          </a:prstGeom>
        </p:spPr>
      </p:pic>
      <p:sp>
        <p:nvSpPr>
          <p:cNvPr id="584" name="Google Shape;584;p46"/>
          <p:cNvSpPr txBox="1">
            <a:spLocks noGrp="1"/>
          </p:cNvSpPr>
          <p:nvPr>
            <p:ph type="title" idx="4294967295"/>
          </p:nvPr>
        </p:nvSpPr>
        <p:spPr>
          <a:xfrm>
            <a:off x="-287700" y="467982"/>
            <a:ext cx="7433400" cy="642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sz="4800" b="1" dirty="0">
                <a:solidFill>
                  <a:schemeClr val="tx2">
                    <a:lumMod val="25000"/>
                  </a:schemeClr>
                </a:solidFill>
              </a:rPr>
              <a:t>Gracias</a:t>
            </a:r>
            <a:endParaRPr lang="es-MX"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B39228E-CDD7-4946-9FC1-695C02BB6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72" y="3446"/>
            <a:ext cx="2442598" cy="20006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C38067-A677-47B0-8CBD-CF7823900B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9D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8385993">
            <a:off x="392895" y="-455950"/>
            <a:ext cx="1219488" cy="200065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0BB2047-162C-438C-A940-033531CC5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246" y="2941086"/>
            <a:ext cx="1591493" cy="12749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DFC114-6DB8-4968-AA5B-49156B65643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9D0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9022039">
            <a:off x="3283868" y="3491975"/>
            <a:ext cx="583374" cy="960483"/>
          </a:xfrm>
          <a:prstGeom prst="rect">
            <a:avLst/>
          </a:prstGeom>
        </p:spPr>
      </p:pic>
      <p:sp>
        <p:nvSpPr>
          <p:cNvPr id="575" name="Google Shape;575;p46"/>
          <p:cNvSpPr txBox="1">
            <a:spLocks noGrp="1"/>
          </p:cNvSpPr>
          <p:nvPr>
            <p:ph type="sldNum" idx="12"/>
          </p:nvPr>
        </p:nvSpPr>
        <p:spPr>
          <a:xfrm>
            <a:off x="-963795" y="3975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16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5400939" y="2966797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Daniel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López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DESARROLLADOR 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12" name="Imagen 11" descr="Reflejo de un hombre sonriendo&#10;&#10;Descripción generada automáticamente">
            <a:extLst>
              <a:ext uri="{FF2B5EF4-FFF2-40B4-BE49-F238E27FC236}">
                <a16:creationId xmlns:a16="http://schemas.microsoft.com/office/drawing/2014/main" id="{0F3C2EF7-8FB3-459A-9A48-30A8BDDD9491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9" y="1293794"/>
            <a:ext cx="1489200" cy="1489200"/>
          </a:xfrm>
          <a:prstGeom prst="rect">
            <a:avLst/>
          </a:prstGeom>
        </p:spPr>
      </p:pic>
      <p:pic>
        <p:nvPicPr>
          <p:cNvPr id="13" name="Imagen 12" descr="Cara de un niño&#10;&#10;Descripción generada automáticamente con confianza media">
            <a:extLst>
              <a:ext uri="{FF2B5EF4-FFF2-40B4-BE49-F238E27FC236}">
                <a16:creationId xmlns:a16="http://schemas.microsoft.com/office/drawing/2014/main" id="{4C01CABF-B2B9-485F-AC8A-32A844541D6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799" y="1293794"/>
            <a:ext cx="1489201" cy="1489200"/>
          </a:xfrm>
          <a:prstGeom prst="rect">
            <a:avLst/>
          </a:prstGeom>
        </p:spPr>
      </p:pic>
      <p:pic>
        <p:nvPicPr>
          <p:cNvPr id="14" name="Imagen 13" descr="Foto montaje de la cara de una persona con lentes&#10;&#10;Descripción generada automáticamente con confianza media">
            <a:extLst>
              <a:ext uri="{FF2B5EF4-FFF2-40B4-BE49-F238E27FC236}">
                <a16:creationId xmlns:a16="http://schemas.microsoft.com/office/drawing/2014/main" id="{02F607D6-BDD6-458E-9548-DD23D80F1D21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495" y="1293794"/>
            <a:ext cx="1420392" cy="14891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AF2BDB-62FE-4E64-AEB9-3C4B5206F86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37" t="7833" r="9272" b="6177"/>
          <a:stretch/>
        </p:blipFill>
        <p:spPr>
          <a:xfrm>
            <a:off x="5436542" y="1349038"/>
            <a:ext cx="1510931" cy="1489199"/>
          </a:xfrm>
          <a:prstGeom prst="flowChartConnector">
            <a:avLst/>
          </a:prstGeom>
        </p:spPr>
      </p:pic>
      <p:sp>
        <p:nvSpPr>
          <p:cNvPr id="27" name="Google Shape;583;p46">
            <a:extLst>
              <a:ext uri="{FF2B5EF4-FFF2-40B4-BE49-F238E27FC236}">
                <a16:creationId xmlns:a16="http://schemas.microsoft.com/office/drawing/2014/main" id="{76687626-7ED9-427E-A2BF-C5F4BEE9C12B}"/>
              </a:ext>
            </a:extLst>
          </p:cNvPr>
          <p:cNvSpPr txBox="1"/>
          <p:nvPr/>
        </p:nvSpPr>
        <p:spPr>
          <a:xfrm>
            <a:off x="1860096" y="2935782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Fernando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Maldonado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PROGRAMADOR 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" name="Google Shape;583;p46">
            <a:extLst>
              <a:ext uri="{FF2B5EF4-FFF2-40B4-BE49-F238E27FC236}">
                <a16:creationId xmlns:a16="http://schemas.microsoft.com/office/drawing/2014/main" id="{A4462157-F7B8-4DD0-A590-822C20C7F220}"/>
              </a:ext>
            </a:extLst>
          </p:cNvPr>
          <p:cNvSpPr txBox="1"/>
          <p:nvPr/>
        </p:nvSpPr>
        <p:spPr>
          <a:xfrm>
            <a:off x="145251" y="2967618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Iván </a:t>
            </a:r>
          </a:p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González </a:t>
            </a:r>
            <a:br>
              <a:rPr lang="en" sz="2400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INVESTIGADOR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" name="Google Shape;583;p46">
            <a:extLst>
              <a:ext uri="{FF2B5EF4-FFF2-40B4-BE49-F238E27FC236}">
                <a16:creationId xmlns:a16="http://schemas.microsoft.com/office/drawing/2014/main" id="{FEE95EFB-C298-46A7-B544-E9D779E96C25}"/>
              </a:ext>
            </a:extLst>
          </p:cNvPr>
          <p:cNvSpPr txBox="1"/>
          <p:nvPr/>
        </p:nvSpPr>
        <p:spPr>
          <a:xfrm>
            <a:off x="3612401" y="2968485"/>
            <a:ext cx="1489200" cy="97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Caleb Hernandez</a:t>
            </a:r>
          </a:p>
          <a:p>
            <a:pPr algn="ctr"/>
            <a:r>
              <a:rPr lang="en" sz="10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PROGRAMADOR</a:t>
            </a:r>
            <a:endParaRPr sz="105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" name="AutoShape 2" descr="upload.wikimedia.org/wikipedia/commons/f/fc/Fla...">
            <a:extLst>
              <a:ext uri="{FF2B5EF4-FFF2-40B4-BE49-F238E27FC236}">
                <a16:creationId xmlns:a16="http://schemas.microsoft.com/office/drawing/2014/main" id="{12E9C998-B7DD-4DCD-9636-FD6D82BF0B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9595" y="164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upload.wikimedia.org/wikipedia/commons/f/fc/Fla...">
            <a:extLst>
              <a:ext uri="{FF2B5EF4-FFF2-40B4-BE49-F238E27FC236}">
                <a16:creationId xmlns:a16="http://schemas.microsoft.com/office/drawing/2014/main" id="{DDD0FFAF-6A64-450E-B524-EF2CB13B19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31995" y="1797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14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5AB0BA-C9DF-40AF-AD02-A26FD32F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17" y="3796831"/>
            <a:ext cx="590367" cy="337958"/>
          </a:xfrm>
          <a:prstGeom prst="rect">
            <a:avLst/>
          </a:prstGeom>
          <a:noFill/>
        </p:spPr>
      </p:pic>
      <p:pic>
        <p:nvPicPr>
          <p:cNvPr id="2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939BD9-4EA8-4CE5-BA63-FDF1AD39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94" y="3796831"/>
            <a:ext cx="590367" cy="337958"/>
          </a:xfrm>
          <a:prstGeom prst="rect">
            <a:avLst/>
          </a:prstGeom>
          <a:noFill/>
        </p:spPr>
      </p:pic>
      <p:pic>
        <p:nvPicPr>
          <p:cNvPr id="7170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A506A9E-1421-48D7-AB8C-BC5932B6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7" y="3803112"/>
            <a:ext cx="488858" cy="325396"/>
          </a:xfrm>
          <a:prstGeom prst="rect">
            <a:avLst/>
          </a:prstGeom>
          <a:noFill/>
        </p:spPr>
      </p:pic>
      <p:pic>
        <p:nvPicPr>
          <p:cNvPr id="24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E74F87D-464F-4C94-878A-7268C2E6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78" y="3803112"/>
            <a:ext cx="488858" cy="325396"/>
          </a:xfrm>
          <a:prstGeom prst="rect">
            <a:avLst/>
          </a:prstGeom>
          <a:noFill/>
        </p:spPr>
      </p:pic>
      <p:sp>
        <p:nvSpPr>
          <p:cNvPr id="31" name="Google Shape;125;p16">
            <a:extLst>
              <a:ext uri="{FF2B5EF4-FFF2-40B4-BE49-F238E27FC236}">
                <a16:creationId xmlns:a16="http://schemas.microsoft.com/office/drawing/2014/main" id="{91D5DC61-E374-4E3F-9123-32F55B8FC250}"/>
              </a:ext>
            </a:extLst>
          </p:cNvPr>
          <p:cNvSpPr txBox="1">
            <a:spLocks/>
          </p:cNvSpPr>
          <p:nvPr/>
        </p:nvSpPr>
        <p:spPr>
          <a:xfrm>
            <a:off x="2290195" y="4590912"/>
            <a:ext cx="2515722" cy="286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rgbClr val="0070C0"/>
                </a:solidFill>
              </a:rPr>
              <a:t>forest4water@gmail.com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-628275" y="942586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title" idx="4294967295"/>
          </p:nvPr>
        </p:nvSpPr>
        <p:spPr>
          <a:xfrm>
            <a:off x="-1143000" y="207425"/>
            <a:ext cx="91440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solidFill>
                  <a:srgbClr val="484F56"/>
                </a:solidFill>
              </a:rPr>
              <a:t>¿Dónde y quienes necesitan el agua?</a:t>
            </a:r>
            <a:endParaRPr dirty="0">
              <a:solidFill>
                <a:srgbClr val="484F56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238" name="Google Shape;238;p27"/>
          <p:cNvSpPr/>
          <p:nvPr/>
        </p:nvSpPr>
        <p:spPr>
          <a:xfrm rot="8100000">
            <a:off x="8402" y="20981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7"/>
          <p:cNvSpPr/>
          <p:nvPr/>
        </p:nvSpPr>
        <p:spPr>
          <a:xfrm rot="8100000">
            <a:off x="1673602" y="3729732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7"/>
          <p:cNvSpPr/>
          <p:nvPr/>
        </p:nvSpPr>
        <p:spPr>
          <a:xfrm rot="8100000">
            <a:off x="2744876" y="1865957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1" name="Google Shape;241;p27"/>
          <p:cNvSpPr/>
          <p:nvPr/>
        </p:nvSpPr>
        <p:spPr>
          <a:xfrm rot="8100000">
            <a:off x="3479976" y="40233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2" name="Google Shape;242;p27"/>
          <p:cNvSpPr/>
          <p:nvPr/>
        </p:nvSpPr>
        <p:spPr>
          <a:xfrm rot="8100000">
            <a:off x="5638227" y="2393981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Google Shape;243;p27"/>
          <p:cNvSpPr/>
          <p:nvPr/>
        </p:nvSpPr>
        <p:spPr>
          <a:xfrm rot="8100000">
            <a:off x="6238876" y="4081606"/>
            <a:ext cx="164191" cy="164191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9B9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ctrTitle" idx="4294967295"/>
          </p:nvPr>
        </p:nvSpPr>
        <p:spPr>
          <a:xfrm>
            <a:off x="2609965" y="3065178"/>
            <a:ext cx="4020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b="1" dirty="0">
                <a:solidFill>
                  <a:srgbClr val="002060"/>
                </a:solidFill>
              </a:rPr>
              <a:t>Soluciones basadas en naturaleza</a:t>
            </a:r>
            <a:endParaRPr sz="7200" b="1" dirty="0">
              <a:solidFill>
                <a:srgbClr val="002060"/>
              </a:solidFill>
            </a:endParaRPr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grpSp>
        <p:nvGrpSpPr>
          <p:cNvPr id="159" name="Google Shape;159;p20"/>
          <p:cNvGrpSpPr/>
          <p:nvPr/>
        </p:nvGrpSpPr>
        <p:grpSpPr>
          <a:xfrm>
            <a:off x="-679504" y="418196"/>
            <a:ext cx="1417581" cy="1380759"/>
            <a:chOff x="5926225" y="921350"/>
            <a:chExt cx="517800" cy="504350"/>
          </a:xfrm>
        </p:grpSpPr>
        <p:sp>
          <p:nvSpPr>
            <p:cNvPr id="160" name="Google Shape;160;p2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2" name="Google Shape;162;p20"/>
          <p:cNvSpPr/>
          <p:nvPr/>
        </p:nvSpPr>
        <p:spPr>
          <a:xfrm>
            <a:off x="884271" y="916449"/>
            <a:ext cx="1417580" cy="80076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606026" y="3207549"/>
            <a:ext cx="1128571" cy="1471015"/>
            <a:chOff x="2624850" y="4296000"/>
            <a:chExt cx="380400" cy="495825"/>
          </a:xfrm>
        </p:grpSpPr>
        <p:sp>
          <p:nvSpPr>
            <p:cNvPr id="164" name="Google Shape;164;p20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7" name="Google Shape;167;p20"/>
          <p:cNvSpPr/>
          <p:nvPr/>
        </p:nvSpPr>
        <p:spPr>
          <a:xfrm>
            <a:off x="-23249" y="2269156"/>
            <a:ext cx="1775404" cy="98132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261618" y="595001"/>
            <a:ext cx="696695" cy="393592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966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-637612" y="43157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81F7A674-58A6-4109-A1F4-E5D54C6B3E96}"/>
              </a:ext>
            </a:extLst>
          </p:cNvPr>
          <p:cNvSpPr txBox="1">
            <a:spLocks/>
          </p:cNvSpPr>
          <p:nvPr/>
        </p:nvSpPr>
        <p:spPr>
          <a:xfrm>
            <a:off x="725291" y="554813"/>
            <a:ext cx="6002482" cy="79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" sz="3600" b="1" dirty="0">
                <a:solidFill>
                  <a:srgbClr val="002060"/>
                </a:solidFill>
              </a:rPr>
              <a:t>Soluciones basadas en naturaleza</a:t>
            </a:r>
          </a:p>
          <a:p>
            <a:pPr algn="ctr"/>
            <a:r>
              <a:rPr lang="en" sz="2800" b="1" dirty="0">
                <a:solidFill>
                  <a:srgbClr val="002060"/>
                </a:solidFill>
              </a:rPr>
              <a:t>¿Por qué los bosques para el agua?</a:t>
            </a:r>
            <a:endParaRPr lang="es-MX" sz="2800" b="1" dirty="0">
              <a:solidFill>
                <a:srgbClr val="002060"/>
              </a:solidFill>
            </a:endParaRPr>
          </a:p>
        </p:txBody>
      </p:sp>
      <p:sp>
        <p:nvSpPr>
          <p:cNvPr id="17" name="Google Shape;115;p15">
            <a:extLst>
              <a:ext uri="{FF2B5EF4-FFF2-40B4-BE49-F238E27FC236}">
                <a16:creationId xmlns:a16="http://schemas.microsoft.com/office/drawing/2014/main" id="{F17A6E28-D5AA-4691-9781-709DF02B01AB}"/>
              </a:ext>
            </a:extLst>
          </p:cNvPr>
          <p:cNvSpPr txBox="1">
            <a:spLocks/>
          </p:cNvSpPr>
          <p:nvPr/>
        </p:nvSpPr>
        <p:spPr>
          <a:xfrm>
            <a:off x="2424546" y="1507450"/>
            <a:ext cx="4239491" cy="314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Agua depende mayoritariamente de la lluvia, extremos peligrosos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La calidad del agua depende de la cantidad del agua, entre otros, y es fácil perder su sanidad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Los humanos no pueden hacer que llueva más o menos, y menos el corto plazo en zonas extensas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Otros factores, como la vegetación, son menos importantes, pero sí pueden ser alterados por los humanos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Bajo el principio de precaución, mejor evitar destruir nuestros bosques</a:t>
            </a:r>
          </a:p>
          <a:p>
            <a:pPr marL="400050" indent="-285750" fontAlgn="base">
              <a:spcBef>
                <a:spcPts val="0"/>
              </a:spcBef>
              <a:spcAft>
                <a:spcPts val="600"/>
              </a:spcAft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Los bosques sí pueden alterarse por los humanos en cortos periodos de tiempo y en grandes extensiones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l="4523" t="348" r="44644" b="22264"/>
          <a:stretch/>
        </p:blipFill>
        <p:spPr>
          <a:xfrm rot="136920">
            <a:off x="-92157" y="394105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Google Shape;174;p21">
            <a:extLst>
              <a:ext uri="{FF2B5EF4-FFF2-40B4-BE49-F238E27FC236}">
                <a16:creationId xmlns:a16="http://schemas.microsoft.com/office/drawing/2014/main" id="{AA59C660-2BCC-42A2-944B-2771C7913A58}"/>
              </a:ext>
            </a:extLst>
          </p:cNvPr>
          <p:cNvSpPr txBox="1">
            <a:spLocks/>
          </p:cNvSpPr>
          <p:nvPr/>
        </p:nvSpPr>
        <p:spPr>
          <a:xfrm>
            <a:off x="875899" y="260372"/>
            <a:ext cx="6388930" cy="79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" sz="3600" b="1" dirty="0">
                <a:solidFill>
                  <a:srgbClr val="002060"/>
                </a:solidFill>
              </a:rPr>
              <a:t>Soluciones basadas en naturaleza</a:t>
            </a:r>
          </a:p>
          <a:p>
            <a:pPr algn="ctr"/>
            <a:r>
              <a:rPr lang="en" sz="2800" b="1" dirty="0">
                <a:solidFill>
                  <a:srgbClr val="002060"/>
                </a:solidFill>
              </a:rPr>
              <a:t>¿Cuáles beneficios obtenemos?</a:t>
            </a:r>
            <a:endParaRPr lang="es-MX" sz="2800" b="1" dirty="0">
              <a:solidFill>
                <a:srgbClr val="002060"/>
              </a:solidFill>
            </a:endParaRPr>
          </a:p>
        </p:txBody>
      </p:sp>
      <p:sp>
        <p:nvSpPr>
          <p:cNvPr id="9" name="Google Shape;115;p15">
            <a:extLst>
              <a:ext uri="{FF2B5EF4-FFF2-40B4-BE49-F238E27FC236}">
                <a16:creationId xmlns:a16="http://schemas.microsoft.com/office/drawing/2014/main" id="{4EE0FE85-5C53-44F1-B210-A0D9E9784571}"/>
              </a:ext>
            </a:extLst>
          </p:cNvPr>
          <p:cNvSpPr txBox="1">
            <a:spLocks/>
          </p:cNvSpPr>
          <p:nvPr/>
        </p:nvSpPr>
        <p:spPr>
          <a:xfrm>
            <a:off x="2721158" y="1240245"/>
            <a:ext cx="3799095" cy="185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dirty="0">
                <a:solidFill>
                  <a:srgbClr val="002060"/>
                </a:solidFill>
              </a:rPr>
              <a:t>El conservar los bosques permite: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Mejorar calidad del agua al retener sedimentos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Evitar fenómenos extremos: proveer agua en épocas secas y reducir fuerza de inundaciones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endParaRPr lang="es-MX" sz="1400" dirty="0">
              <a:solidFill>
                <a:srgbClr val="002060"/>
              </a:solidFill>
            </a:endParaRPr>
          </a:p>
        </p:txBody>
      </p:sp>
      <p:sp>
        <p:nvSpPr>
          <p:cNvPr id="10" name="Google Shape;115;p15">
            <a:extLst>
              <a:ext uri="{FF2B5EF4-FFF2-40B4-BE49-F238E27FC236}">
                <a16:creationId xmlns:a16="http://schemas.microsoft.com/office/drawing/2014/main" id="{DBAB3A9D-CB3F-4125-84EA-ABFE4B24F2B9}"/>
              </a:ext>
            </a:extLst>
          </p:cNvPr>
          <p:cNvSpPr txBox="1">
            <a:spLocks/>
          </p:cNvSpPr>
          <p:nvPr/>
        </p:nvSpPr>
        <p:spPr>
          <a:xfrm>
            <a:off x="2287463" y="3350104"/>
            <a:ext cx="4418137" cy="158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Captura carbono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Reduce emisiones de gases efecto invernadero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Mantiene servicios ecosistémicos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Provee hábitat a especies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MX" sz="1400" dirty="0">
                <a:solidFill>
                  <a:srgbClr val="002060"/>
                </a:solidFill>
              </a:rPr>
              <a:t>Costo mínimo de implementación (No deforestar!)</a:t>
            </a:r>
          </a:p>
          <a:p>
            <a:pPr marL="400050" indent="-285750" fontAlgn="base">
              <a:spcBef>
                <a:spcPts val="0"/>
              </a:spcBef>
              <a:buClr>
                <a:srgbClr val="9BCF63"/>
              </a:buClr>
            </a:pPr>
            <a:r>
              <a:rPr lang="es-CO" sz="1400" dirty="0">
                <a:solidFill>
                  <a:srgbClr val="002060"/>
                </a:solidFill>
              </a:rPr>
              <a:t>Solución a una prioridad histórica, de forma eficiente y escalable, con múltiples beneficios</a:t>
            </a:r>
            <a:endParaRPr lang="es-MX" sz="1400" dirty="0">
              <a:solidFill>
                <a:srgbClr val="002060"/>
              </a:solidFill>
            </a:endParaRPr>
          </a:p>
        </p:txBody>
      </p:sp>
      <p:sp>
        <p:nvSpPr>
          <p:cNvPr id="11" name="Google Shape;115;p15">
            <a:extLst>
              <a:ext uri="{FF2B5EF4-FFF2-40B4-BE49-F238E27FC236}">
                <a16:creationId xmlns:a16="http://schemas.microsoft.com/office/drawing/2014/main" id="{1F760CC5-554A-4ED0-B1C3-04543FA351BF}"/>
              </a:ext>
            </a:extLst>
          </p:cNvPr>
          <p:cNvSpPr txBox="1">
            <a:spLocks/>
          </p:cNvSpPr>
          <p:nvPr/>
        </p:nvSpPr>
        <p:spPr>
          <a:xfrm>
            <a:off x="1788490" y="1044736"/>
            <a:ext cx="1709558" cy="560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b="1" dirty="0">
                <a:solidFill>
                  <a:srgbClr val="002060"/>
                </a:solidFill>
              </a:rPr>
              <a:t>Pros</a:t>
            </a:r>
          </a:p>
        </p:txBody>
      </p:sp>
      <p:sp>
        <p:nvSpPr>
          <p:cNvPr id="12" name="Google Shape;115;p15">
            <a:extLst>
              <a:ext uri="{FF2B5EF4-FFF2-40B4-BE49-F238E27FC236}">
                <a16:creationId xmlns:a16="http://schemas.microsoft.com/office/drawing/2014/main" id="{4EA9A4C4-4361-445B-B4A3-49A2A68F39EC}"/>
              </a:ext>
            </a:extLst>
          </p:cNvPr>
          <p:cNvSpPr txBox="1">
            <a:spLocks/>
          </p:cNvSpPr>
          <p:nvPr/>
        </p:nvSpPr>
        <p:spPr>
          <a:xfrm>
            <a:off x="1709656" y="2910183"/>
            <a:ext cx="2023005" cy="56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b="1" dirty="0">
                <a:solidFill>
                  <a:srgbClr val="002060"/>
                </a:solidFill>
              </a:rPr>
              <a:t>Más Pros</a:t>
            </a:r>
          </a:p>
        </p:txBody>
      </p:sp>
    </p:spTree>
    <p:extLst>
      <p:ext uri="{BB962C8B-B14F-4D97-AF65-F5344CB8AC3E}">
        <p14:creationId xmlns:p14="http://schemas.microsoft.com/office/powerpoint/2010/main" val="132092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-106679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674193B-C3A3-4B8A-93D4-35C82C277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33" t="47590"/>
          <a:stretch/>
        </p:blipFill>
        <p:spPr>
          <a:xfrm>
            <a:off x="137030" y="2061918"/>
            <a:ext cx="4507332" cy="10782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A92645-E36F-4914-8A4A-9F1F3CAF9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684"/>
            <a:ext cx="2521527" cy="1707377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275BDB7-1C93-4E1B-9A30-456159754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970" y="2121933"/>
            <a:ext cx="2691044" cy="2594797"/>
          </a:xfrm>
          <a:prstGeom prst="rect">
            <a:avLst/>
          </a:prstGeom>
        </p:spPr>
      </p:pic>
      <p:pic>
        <p:nvPicPr>
          <p:cNvPr id="14" name="Picture 13" descr="A tv on a wall&#10;&#10;Description automatically generated with low confidence">
            <a:extLst>
              <a:ext uri="{FF2B5EF4-FFF2-40B4-BE49-F238E27FC236}">
                <a16:creationId xmlns:a16="http://schemas.microsoft.com/office/drawing/2014/main" id="{239017EC-9C3E-49E5-9C99-810C73FCD3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9" t="11582" r="14950" b="24984"/>
          <a:stretch/>
        </p:blipFill>
        <p:spPr>
          <a:xfrm>
            <a:off x="2393373" y="3396390"/>
            <a:ext cx="2745160" cy="1628426"/>
          </a:xfrm>
          <a:prstGeom prst="rect">
            <a:avLst/>
          </a:prstGeom>
        </p:spPr>
      </p:pic>
      <p:pic>
        <p:nvPicPr>
          <p:cNvPr id="16" name="Picture 15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C9E1AB7D-8A94-4DD4-AFBA-1E3AF73DA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50" y="2927564"/>
            <a:ext cx="2213777" cy="2213777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B8893E5-999C-409F-AE18-19040543F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3766" y="35943"/>
            <a:ext cx="2775535" cy="733373"/>
          </a:xfrm>
          <a:prstGeom prst="rect">
            <a:avLst/>
          </a:prstGeom>
        </p:spPr>
      </p:pic>
      <p:pic>
        <p:nvPicPr>
          <p:cNvPr id="20" name="Picture 19" descr="A picture containing text, sign, mammal&#10;&#10;Description automatically generated">
            <a:extLst>
              <a:ext uri="{FF2B5EF4-FFF2-40B4-BE49-F238E27FC236}">
                <a16:creationId xmlns:a16="http://schemas.microsoft.com/office/drawing/2014/main" id="{B641EDD5-AA41-405C-8B1E-2C46385AF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7587" y="825247"/>
            <a:ext cx="2867891" cy="13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5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9A3C1F-3502-4F22-8A5D-A282B58E8E0F}"/>
              </a:ext>
            </a:extLst>
          </p:cNvPr>
          <p:cNvSpPr/>
          <p:nvPr/>
        </p:nvSpPr>
        <p:spPr>
          <a:xfrm>
            <a:off x="2285494" y="0"/>
            <a:ext cx="4572506" cy="5143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Google Shape;174;p21">
            <a:extLst>
              <a:ext uri="{FF2B5EF4-FFF2-40B4-BE49-F238E27FC236}">
                <a16:creationId xmlns:a16="http://schemas.microsoft.com/office/drawing/2014/main" id="{E7F89139-5EA5-4BA4-8AC0-7F7FBDACBE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4604" y="1876400"/>
            <a:ext cx="1887282" cy="6905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2800" b="1" dirty="0">
                <a:solidFill>
                  <a:srgbClr val="002060"/>
                </a:solidFill>
              </a:rPr>
              <a:t>Propósito</a:t>
            </a:r>
            <a:endParaRPr sz="2800" b="1" dirty="0">
              <a:solidFill>
                <a:srgbClr val="002060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4294967295"/>
          </p:nvPr>
        </p:nvSpPr>
        <p:spPr>
          <a:xfrm>
            <a:off x="2276345" y="2474357"/>
            <a:ext cx="4466332" cy="1840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Resaltar </a:t>
            </a:r>
            <a:r>
              <a:rPr lang="es-MX" sz="1400" b="1" i="0" u="none" strike="noStrike" dirty="0">
                <a:solidFill>
                  <a:srgbClr val="002060"/>
                </a:solidFill>
                <a:effectLst/>
              </a:rPr>
              <a:t>importancia de </a:t>
            </a:r>
            <a:r>
              <a:rPr lang="es-MX" sz="1400" b="1" dirty="0">
                <a:solidFill>
                  <a:srgbClr val="002060"/>
                </a:solidFill>
              </a:rPr>
              <a:t>conservación y restauración de bosques </a:t>
            </a: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para </a:t>
            </a:r>
            <a:r>
              <a:rPr lang="es-MX" sz="1400" dirty="0">
                <a:solidFill>
                  <a:srgbClr val="002060"/>
                </a:solidFill>
              </a:rPr>
              <a:t>combatir cambio</a:t>
            </a: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 climático, y sus </a:t>
            </a:r>
            <a:r>
              <a:rPr lang="es-MX" sz="1400" b="1" i="0" u="none" strike="noStrike" dirty="0">
                <a:solidFill>
                  <a:srgbClr val="002060"/>
                </a:solidFill>
                <a:effectLst/>
              </a:rPr>
              <a:t>efectos </a:t>
            </a: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posibles sobre el agua y su saneamiento.</a:t>
            </a: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b="0" i="0" u="none" strike="noStrike" dirty="0">
                <a:solidFill>
                  <a:srgbClr val="002060"/>
                </a:solidFill>
                <a:effectLst/>
              </a:rPr>
              <a:t> </a:t>
            </a: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Proporcionar información </a:t>
            </a:r>
            <a:r>
              <a:rPr lang="es-MX" sz="1400" b="1" dirty="0">
                <a:solidFill>
                  <a:srgbClr val="002060"/>
                </a:solidFill>
                <a:latin typeface="Pontano Sans" panose="020B0604020202020204" charset="0"/>
              </a:rPr>
              <a:t>espacial y geográfica </a:t>
            </a: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a usuarios </a:t>
            </a: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  <a:cs typeface="Arial"/>
              </a:rPr>
              <a:t>(personas, empresas) </a:t>
            </a: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sobre zonas cercanas donde puedan encuentra agua</a:t>
            </a:r>
            <a:endParaRPr lang="es-MX" sz="1400" dirty="0">
              <a:solidFill>
                <a:srgbClr val="002060"/>
              </a:solidFill>
            </a:endParaRP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endParaRPr lang="es-MX" sz="1400" b="0" i="0" u="none" strike="noStrike" dirty="0">
              <a:solidFill>
                <a:srgbClr val="002060"/>
              </a:solidFill>
              <a:effectLst/>
            </a:endParaRPr>
          </a:p>
          <a:p>
            <a:pPr marL="114300" indent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s-MX" sz="1400" dirty="0">
                <a:solidFill>
                  <a:srgbClr val="002060"/>
                </a:solidFill>
                <a:latin typeface="Pontano Sans" panose="020B0604020202020204" charset="0"/>
              </a:rPr>
              <a:t>Informar  procesos de toma de decisiones de conservación y soluciones basadas en la naturaleza a través de datos históricos y espaciales de la cuenca de interés</a:t>
            </a:r>
          </a:p>
          <a:p>
            <a:pPr marL="114300" indent="0" fontAlgn="base">
              <a:spcBef>
                <a:spcPts val="0"/>
              </a:spcBef>
              <a:buClr>
                <a:srgbClr val="9BCF63"/>
              </a:buClr>
              <a:buNone/>
            </a:pP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8" name="Marcador de texto 23">
            <a:extLst>
              <a:ext uri="{FF2B5EF4-FFF2-40B4-BE49-F238E27FC236}">
                <a16:creationId xmlns:a16="http://schemas.microsoft.com/office/drawing/2014/main" id="{8BBCD4FE-D7AE-4E40-9960-D6B9DAFA1038}"/>
              </a:ext>
            </a:extLst>
          </p:cNvPr>
          <p:cNvSpPr>
            <a:spLocks noGrp="1"/>
          </p:cNvSpPr>
          <p:nvPr/>
        </p:nvSpPr>
        <p:spPr>
          <a:xfrm>
            <a:off x="2491829" y="3707303"/>
            <a:ext cx="3962962" cy="91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76199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dirty="0">
                <a:solidFill>
                  <a:srgbClr val="002060"/>
                </a:solidFill>
              </a:rPr>
            </a:br>
            <a:endParaRPr lang="es-MX" dirty="0">
              <a:solidFill>
                <a:srgbClr val="002060"/>
              </a:solidFill>
            </a:endParaRPr>
          </a:p>
        </p:txBody>
      </p:sp>
      <p:grpSp>
        <p:nvGrpSpPr>
          <p:cNvPr id="129" name="Google Shape;5002;p83">
            <a:extLst>
              <a:ext uri="{FF2B5EF4-FFF2-40B4-BE49-F238E27FC236}">
                <a16:creationId xmlns:a16="http://schemas.microsoft.com/office/drawing/2014/main" id="{3032BAB5-B1E0-437B-AADC-835629CDD386}"/>
              </a:ext>
            </a:extLst>
          </p:cNvPr>
          <p:cNvGrpSpPr/>
          <p:nvPr/>
        </p:nvGrpSpPr>
        <p:grpSpPr>
          <a:xfrm>
            <a:off x="252681" y="2457866"/>
            <a:ext cx="2132011" cy="2063629"/>
            <a:chOff x="6644304" y="3073628"/>
            <a:chExt cx="576302" cy="511871"/>
          </a:xfrm>
        </p:grpSpPr>
        <p:sp>
          <p:nvSpPr>
            <p:cNvPr id="130" name="Google Shape;5003;p83">
              <a:extLst>
                <a:ext uri="{FF2B5EF4-FFF2-40B4-BE49-F238E27FC236}">
                  <a16:creationId xmlns:a16="http://schemas.microsoft.com/office/drawing/2014/main" id="{51C25DB9-FCD9-463C-BD35-8A52B923A4C3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5004;p83">
              <a:extLst>
                <a:ext uri="{FF2B5EF4-FFF2-40B4-BE49-F238E27FC236}">
                  <a16:creationId xmlns:a16="http://schemas.microsoft.com/office/drawing/2014/main" id="{8F8A683A-E439-4700-B6A8-5C812B58A38D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35" name="Google Shape;5005;p83">
                <a:extLst>
                  <a:ext uri="{FF2B5EF4-FFF2-40B4-BE49-F238E27FC236}">
                    <a16:creationId xmlns:a16="http://schemas.microsoft.com/office/drawing/2014/main" id="{B651F0BE-7615-4747-8D4F-9D675930518C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006;p83">
                <a:extLst>
                  <a:ext uri="{FF2B5EF4-FFF2-40B4-BE49-F238E27FC236}">
                    <a16:creationId xmlns:a16="http://schemas.microsoft.com/office/drawing/2014/main" id="{E68E2409-8FEF-43BC-9189-224A013E2598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007;p83">
                <a:extLst>
                  <a:ext uri="{FF2B5EF4-FFF2-40B4-BE49-F238E27FC236}">
                    <a16:creationId xmlns:a16="http://schemas.microsoft.com/office/drawing/2014/main" id="{9E1C6644-7CFA-43E8-BFD8-0CB7B51E9FB5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008;p83">
                <a:extLst>
                  <a:ext uri="{FF2B5EF4-FFF2-40B4-BE49-F238E27FC236}">
                    <a16:creationId xmlns:a16="http://schemas.microsoft.com/office/drawing/2014/main" id="{DC4E9847-1ABF-41E9-BE41-CA4055FF1285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5009;p83">
                <a:extLst>
                  <a:ext uri="{FF2B5EF4-FFF2-40B4-BE49-F238E27FC236}">
                    <a16:creationId xmlns:a16="http://schemas.microsoft.com/office/drawing/2014/main" id="{3171973A-C82D-4DD2-B609-1D4971440C63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5010;p83">
              <a:extLst>
                <a:ext uri="{FF2B5EF4-FFF2-40B4-BE49-F238E27FC236}">
                  <a16:creationId xmlns:a16="http://schemas.microsoft.com/office/drawing/2014/main" id="{C15BFE9A-2EE8-43FB-B356-9578647725B1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11;p83">
              <a:extLst>
                <a:ext uri="{FF2B5EF4-FFF2-40B4-BE49-F238E27FC236}">
                  <a16:creationId xmlns:a16="http://schemas.microsoft.com/office/drawing/2014/main" id="{F811B2A7-ABAF-4AC3-BC66-0FCF94B7918A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12;p83">
              <a:extLst>
                <a:ext uri="{FF2B5EF4-FFF2-40B4-BE49-F238E27FC236}">
                  <a16:creationId xmlns:a16="http://schemas.microsoft.com/office/drawing/2014/main" id="{954BC62D-AB0C-479F-A56C-9380D6ED7B30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4;p21">
            <a:extLst>
              <a:ext uri="{FF2B5EF4-FFF2-40B4-BE49-F238E27FC236}">
                <a16:creationId xmlns:a16="http://schemas.microsoft.com/office/drawing/2014/main" id="{FC3854A9-1BE7-4E07-A364-696BCD015E6A}"/>
              </a:ext>
            </a:extLst>
          </p:cNvPr>
          <p:cNvSpPr txBox="1">
            <a:spLocks/>
          </p:cNvSpPr>
          <p:nvPr/>
        </p:nvSpPr>
        <p:spPr>
          <a:xfrm>
            <a:off x="2634074" y="-43620"/>
            <a:ext cx="3018581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800" b="1" dirty="0">
                <a:solidFill>
                  <a:srgbClr val="002060"/>
                </a:solidFill>
                <a:latin typeface="Dosis ExtraLight"/>
                <a:sym typeface="Dosis ExtraLight"/>
              </a:rPr>
              <a:t>Meta</a:t>
            </a:r>
          </a:p>
        </p:txBody>
      </p:sp>
      <p:sp>
        <p:nvSpPr>
          <p:cNvPr id="20" name="Google Shape;116;p15">
            <a:extLst>
              <a:ext uri="{FF2B5EF4-FFF2-40B4-BE49-F238E27FC236}">
                <a16:creationId xmlns:a16="http://schemas.microsoft.com/office/drawing/2014/main" id="{F9DCDD6D-2554-4C9B-876D-AB66D17F7339}"/>
              </a:ext>
            </a:extLst>
          </p:cNvPr>
          <p:cNvSpPr txBox="1">
            <a:spLocks/>
          </p:cNvSpPr>
          <p:nvPr/>
        </p:nvSpPr>
        <p:spPr>
          <a:xfrm>
            <a:off x="2276345" y="519065"/>
            <a:ext cx="4590804" cy="1316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Proveer a los usuarios 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información actual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 de la 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localización, cantidad, y calidad del agua 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en mi áreas de interés, a la vez que se analiza las condiciones 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historicas climáticas y de bosques 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para orientar a la 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toma de decisiones 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que puedan combatir las </a:t>
            </a:r>
            <a:r>
              <a:rPr lang="en" b="1" dirty="0">
                <a:solidFill>
                  <a:srgbClr val="002060"/>
                </a:solidFill>
                <a:latin typeface="Pontano Sans"/>
                <a:sym typeface="Pontano Sans"/>
              </a:rPr>
              <a:t>causas</a:t>
            </a:r>
            <a:r>
              <a:rPr lang="en" dirty="0">
                <a:solidFill>
                  <a:srgbClr val="002060"/>
                </a:solidFill>
                <a:latin typeface="Pontano Sans"/>
                <a:sym typeface="Pontano Sans"/>
              </a:rPr>
              <a:t> de problemas globales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line&#10;&#10;Description automatically generated">
            <a:extLst>
              <a:ext uri="{FF2B5EF4-FFF2-40B4-BE49-F238E27FC236}">
                <a16:creationId xmlns:a16="http://schemas.microsoft.com/office/drawing/2014/main" id="{85B84853-20B3-4404-98BE-1C3FB5DE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9556" b="1697"/>
          <a:stretch/>
        </p:blipFill>
        <p:spPr bwMode="auto">
          <a:xfrm>
            <a:off x="-53279" y="737114"/>
            <a:ext cx="6174864" cy="4209415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27BBD65-7FF7-475B-961F-01BD00DD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22" y="74900"/>
            <a:ext cx="2533597" cy="549940"/>
          </a:xfrm>
        </p:spPr>
        <p:txBody>
          <a:bodyPr anchor="ctr"/>
          <a:lstStyle/>
          <a:p>
            <a:r>
              <a:rPr lang="es-MX" b="1" dirty="0">
                <a:solidFill>
                  <a:srgbClr val="002060"/>
                </a:solidFill>
              </a:rPr>
              <a:t>Arquitectura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C60FCC0-DCBD-453D-9CD8-E355D4F0C1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-3802" y="4749851"/>
            <a:ext cx="411525" cy="393600"/>
          </a:xfrm>
        </p:spPr>
        <p:txBody>
          <a:bodyPr/>
          <a:lstStyle/>
          <a:p>
            <a:fld id="{00000000-1234-1234-1234-123412341234}" type="slidenum">
              <a:rPr lang="es-MX" smtClean="0"/>
              <a:pPr/>
              <a:t>8</a:t>
            </a:fld>
            <a:endParaRPr lang="es-MX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D494E-EF1D-467F-AF65-A27A243EE45D}"/>
              </a:ext>
            </a:extLst>
          </p:cNvPr>
          <p:cNvSpPr txBox="1"/>
          <p:nvPr/>
        </p:nvSpPr>
        <p:spPr>
          <a:xfrm>
            <a:off x="3108960" y="1508761"/>
            <a:ext cx="10058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Uso de la página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27798-7558-4F97-B04C-7E840E14284D}"/>
              </a:ext>
            </a:extLst>
          </p:cNvPr>
          <p:cNvSpPr txBox="1"/>
          <p:nvPr/>
        </p:nvSpPr>
        <p:spPr>
          <a:xfrm>
            <a:off x="3230880" y="4515642"/>
            <a:ext cx="10058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Sistema de umbrales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DE27-6756-4B6A-9952-1AB2A23662BC}"/>
              </a:ext>
            </a:extLst>
          </p:cNvPr>
          <p:cNvSpPr txBox="1"/>
          <p:nvPr/>
        </p:nvSpPr>
        <p:spPr>
          <a:xfrm>
            <a:off x="3733800" y="2356306"/>
            <a:ext cx="10058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Acceso a datos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6C8B1-7852-4C84-BC16-607D17364507}"/>
              </a:ext>
            </a:extLst>
          </p:cNvPr>
          <p:cNvSpPr txBox="1"/>
          <p:nvPr/>
        </p:nvSpPr>
        <p:spPr>
          <a:xfrm>
            <a:off x="5829239" y="1125656"/>
            <a:ext cx="1005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Extracción de cuencas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8C7E8-8CBF-46D1-A5D9-C334C76C2796}"/>
              </a:ext>
            </a:extLst>
          </p:cNvPr>
          <p:cNvSpPr txBox="1"/>
          <p:nvPr/>
        </p:nvSpPr>
        <p:spPr>
          <a:xfrm>
            <a:off x="5829239" y="1939648"/>
            <a:ext cx="1005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Extracción de ríos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70DBD-A337-4843-874D-0F1E6B615447}"/>
              </a:ext>
            </a:extLst>
          </p:cNvPr>
          <p:cNvSpPr txBox="1"/>
          <p:nvPr/>
        </p:nvSpPr>
        <p:spPr>
          <a:xfrm>
            <a:off x="5957808" y="2999880"/>
            <a:ext cx="9001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Consulta de deforestación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4EFFA2-81E6-4865-93C8-3AB4961E6C81}"/>
              </a:ext>
            </a:extLst>
          </p:cNvPr>
          <p:cNvSpPr txBox="1"/>
          <p:nvPr/>
        </p:nvSpPr>
        <p:spPr>
          <a:xfrm>
            <a:off x="5988287" y="3889200"/>
            <a:ext cx="82444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200" dirty="0">
                <a:solidFill>
                  <a:srgbClr val="002060"/>
                </a:solidFill>
                <a:latin typeface="Abadi" panose="020B0604020202020204" pitchFamily="34" charset="0"/>
              </a:rPr>
              <a:t>Consulta lluvia y  temperatura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66FFE-F03F-470C-887B-2046A4F01827}"/>
              </a:ext>
            </a:extLst>
          </p:cNvPr>
          <p:cNvSpPr txBox="1"/>
          <p:nvPr/>
        </p:nvSpPr>
        <p:spPr>
          <a:xfrm>
            <a:off x="2491740" y="799771"/>
            <a:ext cx="21259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IBM -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Classic</a:t>
            </a:r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Vitual</a:t>
            </a:r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 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AEE06-DF03-458E-AC13-69F996BA9BA0}"/>
              </a:ext>
            </a:extLst>
          </p:cNvPr>
          <p:cNvSpPr txBox="1"/>
          <p:nvPr/>
        </p:nvSpPr>
        <p:spPr>
          <a:xfrm>
            <a:off x="1740793" y="1017934"/>
            <a:ext cx="27751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Abadi" panose="020B0604020202020204" pitchFamily="34" charset="0"/>
              </a:rPr>
              <a:t>Watson Studio – Watson </a:t>
            </a:r>
            <a:r>
              <a:rPr lang="es-CO" dirty="0" err="1">
                <a:solidFill>
                  <a:srgbClr val="002060"/>
                </a:solidFill>
                <a:latin typeface="Abadi" panose="020B0604020202020204" pitchFamily="34" charset="0"/>
              </a:rPr>
              <a:t>assistant</a:t>
            </a:r>
            <a:endParaRPr lang="es-CO" dirty="0">
              <a:solidFill>
                <a:srgbClr val="002060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00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con&#10;&#10;Description automatically generated">
            <a:extLst>
              <a:ext uri="{FF2B5EF4-FFF2-40B4-BE49-F238E27FC236}">
                <a16:creationId xmlns:a16="http://schemas.microsoft.com/office/drawing/2014/main" id="{B9F8AF67-7556-4AF1-A730-328EBAC7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21" y="3994200"/>
            <a:ext cx="1003601" cy="952451"/>
          </a:xfrm>
          <a:prstGeom prst="rect">
            <a:avLst/>
          </a:prstGeom>
          <a:noFill/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628103-4156-4C28-AA50-9C5481EB7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0" y="1694051"/>
            <a:ext cx="3360520" cy="3055800"/>
          </a:xfrm>
        </p:spPr>
        <p:txBody>
          <a:bodyPr/>
          <a:lstStyle/>
          <a:p>
            <a:r>
              <a:rPr lang="es-MX" sz="1800"/>
              <a:t>Basemap</a:t>
            </a:r>
            <a:r>
              <a:rPr lang="es-MX" sz="1800" dirty="0"/>
              <a:t> ESRI, </a:t>
            </a:r>
            <a:r>
              <a:rPr lang="es-MX" sz="1800" dirty="0" err="1"/>
              <a:t>cartoDB</a:t>
            </a:r>
            <a:r>
              <a:rPr lang="es-MX" sz="1800" dirty="0"/>
              <a:t> y </a:t>
            </a:r>
            <a:r>
              <a:rPr lang="es-MX" sz="1800" dirty="0" err="1"/>
              <a:t>OpenTopoMap</a:t>
            </a:r>
            <a:endParaRPr lang="es-MX" sz="1800" dirty="0"/>
          </a:p>
          <a:p>
            <a:r>
              <a:rPr lang="es-MX" sz="1800" dirty="0"/>
              <a:t>Series de tiempo de deforestación global (2000-2020)</a:t>
            </a:r>
          </a:p>
          <a:p>
            <a:r>
              <a:rPr lang="es-MX" sz="1800" dirty="0"/>
              <a:t>Temperatura diaria (1km)</a:t>
            </a:r>
          </a:p>
          <a:p>
            <a:r>
              <a:rPr lang="es-MX" sz="1800" dirty="0"/>
              <a:t>Lluvia diaria (5.5km)</a:t>
            </a:r>
          </a:p>
          <a:p>
            <a:endParaRPr lang="es-MX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546F3B-B416-418E-B844-75F05A3F0C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MX" smtClean="0"/>
              <a:pPr/>
              <a:t>9</a:t>
            </a:fld>
            <a:endParaRPr lang="es-MX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A71BA62F-5F3A-4B9E-8CCB-20B62862A2BA}"/>
              </a:ext>
            </a:extLst>
          </p:cNvPr>
          <p:cNvSpPr txBox="1">
            <a:spLocks/>
          </p:cNvSpPr>
          <p:nvPr/>
        </p:nvSpPr>
        <p:spPr>
          <a:xfrm>
            <a:off x="3227122" y="811039"/>
            <a:ext cx="3432758" cy="5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MX" b="1" dirty="0">
                <a:solidFill>
                  <a:srgbClr val="002060"/>
                </a:solidFill>
              </a:rPr>
              <a:t>Fuentes de datos</a:t>
            </a: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A94A6733-D4F9-4C75-B6C8-C05A598E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593" y="3536330"/>
            <a:ext cx="1799687" cy="1394509"/>
          </a:xfrm>
          <a:prstGeom prst="rect">
            <a:avLst/>
          </a:prstGeom>
        </p:spPr>
      </p:pic>
      <p:sp>
        <p:nvSpPr>
          <p:cNvPr id="10" name="Título 3">
            <a:extLst>
              <a:ext uri="{FF2B5EF4-FFF2-40B4-BE49-F238E27FC236}">
                <a16:creationId xmlns:a16="http://schemas.microsoft.com/office/drawing/2014/main" id="{30C969B0-F221-49CF-B4CA-EA273618887E}"/>
              </a:ext>
            </a:extLst>
          </p:cNvPr>
          <p:cNvSpPr txBox="1">
            <a:spLocks/>
          </p:cNvSpPr>
          <p:nvPr/>
        </p:nvSpPr>
        <p:spPr>
          <a:xfrm>
            <a:off x="820057" y="807388"/>
            <a:ext cx="3432758" cy="5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s-MX" b="1" dirty="0">
                <a:solidFill>
                  <a:srgbClr val="002060"/>
                </a:solidFill>
              </a:rPr>
              <a:t>Software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7498C407-1E28-41E3-9595-04458414792B}"/>
              </a:ext>
            </a:extLst>
          </p:cNvPr>
          <p:cNvSpPr txBox="1">
            <a:spLocks/>
          </p:cNvSpPr>
          <p:nvPr/>
        </p:nvSpPr>
        <p:spPr>
          <a:xfrm>
            <a:off x="262920" y="1969021"/>
            <a:ext cx="3360520" cy="162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7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1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r>
              <a:rPr lang="es-MX" sz="1800" dirty="0"/>
              <a:t>Server: IBM</a:t>
            </a:r>
          </a:p>
          <a:p>
            <a:r>
              <a:rPr lang="es-MX" sz="1800" dirty="0" err="1"/>
              <a:t>Chatbot</a:t>
            </a:r>
            <a:r>
              <a:rPr lang="es-MX" sz="1800" dirty="0"/>
              <a:t>: IBM</a:t>
            </a:r>
          </a:p>
          <a:p>
            <a:r>
              <a:rPr lang="es-MX" sz="1800" dirty="0"/>
              <a:t>Front </a:t>
            </a:r>
            <a:r>
              <a:rPr lang="es-MX" sz="1800" dirty="0" err="1"/>
              <a:t>end</a:t>
            </a:r>
            <a:r>
              <a:rPr lang="es-MX" sz="1800" dirty="0"/>
              <a:t>: R + HTML</a:t>
            </a:r>
          </a:p>
          <a:p>
            <a:r>
              <a:rPr lang="es-MX" sz="1800" dirty="0"/>
              <a:t>Back </a:t>
            </a:r>
            <a:r>
              <a:rPr lang="es-MX" sz="1800" dirty="0" err="1"/>
              <a:t>end</a:t>
            </a:r>
            <a:r>
              <a:rPr lang="es-MX" sz="1800" dirty="0"/>
              <a:t>: R</a:t>
            </a: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054961834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582</Words>
  <Application>Microsoft Office PowerPoint</Application>
  <PresentationFormat>Custom</PresentationFormat>
  <Paragraphs>120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Pontano Sans</vt:lpstr>
      <vt:lpstr>Dosis ExtraLight</vt:lpstr>
      <vt:lpstr>Calibri</vt:lpstr>
      <vt:lpstr>Abadi</vt:lpstr>
      <vt:lpstr>Solanio template</vt:lpstr>
      <vt:lpstr>PowerPoint Presentation</vt:lpstr>
      <vt:lpstr>¿Dónde y quienes necesitan el agua?</vt:lpstr>
      <vt:lpstr>Soluciones basadas en naturaleza</vt:lpstr>
      <vt:lpstr>PowerPoint Presentation</vt:lpstr>
      <vt:lpstr>PowerPoint Presentation</vt:lpstr>
      <vt:lpstr>PowerPoint Presentation</vt:lpstr>
      <vt:lpstr>Propósito</vt:lpstr>
      <vt:lpstr>Arquitectura</vt:lpstr>
      <vt:lpstr>PowerPoint Presentation</vt:lpstr>
      <vt:lpstr>¿Cómo funciona?  - Sencillo-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BOSQUES PARA EL AGUA  -Soluciones basadas en la naturaleza para reducir riesgos hídricos.</dc:title>
  <cp:lastModifiedBy>Ivan Orlando González Garzón</cp:lastModifiedBy>
  <cp:revision>10</cp:revision>
  <dcterms:modified xsi:type="dcterms:W3CDTF">2021-07-26T04:14:32Z</dcterms:modified>
</cp:coreProperties>
</file>